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oliniow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77476C8-D023-4C50-AD52-3E09ABCB6C4F}" type="datetimeFigureOut">
              <a:rPr lang="pl-PL" smtClean="0"/>
              <a:t>2015-04-19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1F3F001-3B60-4D2A-B692-46460576048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7476C8-D023-4C50-AD52-3E09ABCB6C4F}" type="datetimeFigureOut">
              <a:rPr lang="pl-PL" smtClean="0"/>
              <a:t>2015-04-19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3F001-3B60-4D2A-B692-46460576048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7476C8-D023-4C50-AD52-3E09ABCB6C4F}" type="datetimeFigureOut">
              <a:rPr lang="pl-PL" smtClean="0"/>
              <a:t>2015-04-19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3F001-3B60-4D2A-B692-46460576048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7476C8-D023-4C50-AD52-3E09ABCB6C4F}" type="datetimeFigureOut">
              <a:rPr lang="pl-PL" smtClean="0"/>
              <a:t>2015-04-19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3F001-3B60-4D2A-B692-46460576048F}" type="slidenum">
              <a:rPr lang="pl-PL" smtClean="0"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7476C8-D023-4C50-AD52-3E09ABCB6C4F}" type="datetimeFigureOut">
              <a:rPr lang="pl-PL" smtClean="0"/>
              <a:t>2015-04-19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3F001-3B60-4D2A-B692-46460576048F}" type="slidenum">
              <a:rPr lang="pl-PL" smtClean="0"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7476C8-D023-4C50-AD52-3E09ABCB6C4F}" type="datetimeFigureOut">
              <a:rPr lang="pl-PL" smtClean="0"/>
              <a:t>2015-04-19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3F001-3B60-4D2A-B692-46460576048F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7476C8-D023-4C50-AD52-3E09ABCB6C4F}" type="datetimeFigureOut">
              <a:rPr lang="pl-PL" smtClean="0"/>
              <a:t>2015-04-19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3F001-3B60-4D2A-B692-46460576048F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7476C8-D023-4C50-AD52-3E09ABCB6C4F}" type="datetimeFigureOut">
              <a:rPr lang="pl-PL" smtClean="0"/>
              <a:t>2015-04-19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3F001-3B60-4D2A-B692-46460576048F}" type="slidenum">
              <a:rPr lang="pl-PL" smtClean="0"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7476C8-D023-4C50-AD52-3E09ABCB6C4F}" type="datetimeFigureOut">
              <a:rPr lang="pl-PL" smtClean="0"/>
              <a:t>2015-04-19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3F001-3B60-4D2A-B692-46460576048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77476C8-D023-4C50-AD52-3E09ABCB6C4F}" type="datetimeFigureOut">
              <a:rPr lang="pl-PL" smtClean="0"/>
              <a:t>2015-04-19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F3F001-3B60-4D2A-B692-46460576048F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77476C8-D023-4C50-AD52-3E09ABCB6C4F}" type="datetimeFigureOut">
              <a:rPr lang="pl-PL" smtClean="0"/>
              <a:t>2015-04-19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1F3F001-3B60-4D2A-B692-46460576048F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oliniow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oliniow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77476C8-D023-4C50-AD52-3E09ABCB6C4F}" type="datetimeFigureOut">
              <a:rPr lang="pl-PL" smtClean="0"/>
              <a:t>2015-04-19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1F3F001-3B60-4D2A-B692-46460576048F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Wyznaczanie równania </a:t>
            </a:r>
            <a:r>
              <a:rPr lang="pl-PL" dirty="0" smtClean="0">
                <a:solidFill>
                  <a:srgbClr val="FF0000"/>
                </a:solidFill>
              </a:rPr>
              <a:t>okręgu</a:t>
            </a:r>
            <a:r>
              <a:rPr lang="pl-PL" dirty="0">
                <a:solidFill>
                  <a:srgbClr val="FF0000"/>
                </a:solidFill>
              </a:rPr>
              <a:t/>
            </a:r>
            <a:br>
              <a:rPr lang="pl-PL" dirty="0">
                <a:solidFill>
                  <a:srgbClr val="FF0000"/>
                </a:solidFill>
              </a:rPr>
            </a:br>
            <a:r>
              <a:rPr lang="pl-PL" dirty="0" smtClean="0">
                <a:solidFill>
                  <a:srgbClr val="FF0000"/>
                </a:solidFill>
              </a:rPr>
              <a:t>z różnych warunków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75656" y="2492896"/>
            <a:ext cx="6400800" cy="1752600"/>
          </a:xfrm>
        </p:spPr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591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𝑎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𝑐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pl-PL" b="0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latin typeface="Cambria Math"/>
                        </a:rPr>
                        <m:t>𝑏𝑦</m:t>
                      </m:r>
                      <m:r>
                        <a:rPr lang="pl-PL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pl-PL" b="0" dirty="0" smtClean="0"/>
              </a:p>
              <a:p>
                <a:pPr marL="0" indent="0">
                  <a:buNone/>
                </a:pPr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sz="2400" dirty="0" smtClean="0"/>
              </a:p>
              <a:p>
                <a:pPr marL="0" indent="0">
                  <a:buNone/>
                </a:pPr>
                <a:r>
                  <a:rPr lang="pl-PL" sz="2400" dirty="0" smtClean="0"/>
                  <a:t>e. Środek okręgu przechodzącego przez początek układu leży na osi </a:t>
                </a:r>
                <a:r>
                  <a:rPr lang="pl-PL" sz="2400" i="1" dirty="0" smtClean="0"/>
                  <a:t>y; </a:t>
                </a:r>
                <a:r>
                  <a:rPr lang="pl-PL" sz="2400" dirty="0" smtClean="0"/>
                  <a:t>promieniem okręgu jest </a:t>
                </a:r>
                <a14:m>
                  <m:oMath xmlns:m="http://schemas.openxmlformats.org/officeDocument/2006/math">
                    <m:r>
                      <a:rPr lang="pl-PL" sz="2400" b="0" i="1" smtClean="0">
                        <a:latin typeface="Cambria Math"/>
                      </a:rPr>
                      <m:t>𝑟</m:t>
                    </m:r>
                    <m:r>
                      <a:rPr lang="pl-PL" sz="24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pl-PL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pl-PL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sz="2400" b="0" i="1" smtClean="0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p>
                            <m:r>
                              <a:rPr lang="pl-PL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pl-PL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pl-PL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sz="2400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</m:d>
                  </m:oMath>
                </a14:m>
                <a:r>
                  <a:rPr lang="pl-PL" sz="2400" dirty="0" smtClean="0"/>
                  <a:t>.</a:t>
                </a:r>
                <a:endParaRPr lang="pl-PL" sz="2400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 b="-53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accent1"/>
                </a:solidFill>
              </a:rPr>
              <a:t>5. </a:t>
            </a:r>
            <a:r>
              <a:rPr lang="pl-PL" dirty="0">
                <a:solidFill>
                  <a:schemeClr val="accent1"/>
                </a:solidFill>
              </a:rPr>
              <a:t>przypadek szczególny</a:t>
            </a:r>
            <a:endParaRPr lang="pl-P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924" y="2564904"/>
            <a:ext cx="220980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108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𝑏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𝑐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pl-PL" b="0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latin typeface="Cambria Math"/>
                        </a:rPr>
                        <m:t>𝑎𝑥</m:t>
                      </m:r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>
                        <a:rPr lang="pl-PL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pl-PL" b="0" dirty="0" smtClean="0"/>
              </a:p>
              <a:p>
                <a:pPr marL="0" indent="0">
                  <a:buNone/>
                </a:pPr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sz="2400" dirty="0" smtClean="0"/>
              </a:p>
              <a:p>
                <a:pPr marL="0" indent="0">
                  <a:buNone/>
                </a:pPr>
                <a:r>
                  <a:rPr lang="pl-PL" sz="2400" dirty="0" smtClean="0"/>
                  <a:t>f. Środek okręgu przechodzącego przez początek układu leży na osi </a:t>
                </a:r>
                <a:r>
                  <a:rPr lang="pl-PL" sz="2400" i="1" dirty="0" smtClean="0"/>
                  <a:t>x</a:t>
                </a:r>
                <a:r>
                  <a:rPr lang="pl-PL" sz="2400" dirty="0" smtClean="0"/>
                  <a:t>; promieniem okręgu jest </a:t>
                </a:r>
                <a14:m>
                  <m:oMath xmlns:m="http://schemas.openxmlformats.org/officeDocument/2006/math">
                    <m:r>
                      <a:rPr lang="pl-PL" sz="2400" b="0" i="1" smtClean="0">
                        <a:latin typeface="Cambria Math"/>
                      </a:rPr>
                      <m:t>𝑟</m:t>
                    </m:r>
                    <m:r>
                      <a:rPr lang="pl-PL" sz="24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pl-PL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pl-PL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pl-PL" sz="2400" b="0" i="1" smtClean="0"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p>
                            <m:r>
                              <a:rPr lang="pl-PL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pl-PL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pl-PL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sz="2400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</m:d>
                    <m:r>
                      <a:rPr lang="pl-PL" sz="2400" b="0" i="1" smtClean="0">
                        <a:latin typeface="Cambria Math"/>
                      </a:rPr>
                      <m:t>.</m:t>
                    </m:r>
                  </m:oMath>
                </a14:m>
                <a:endParaRPr lang="pl-PL" sz="2400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accent1"/>
                </a:solidFill>
              </a:rPr>
              <a:t>6. </a:t>
            </a:r>
            <a:r>
              <a:rPr lang="pl-PL" dirty="0">
                <a:solidFill>
                  <a:schemeClr val="accent1"/>
                </a:solidFill>
              </a:rPr>
              <a:t>przypadek szczególny</a:t>
            </a:r>
            <a:endParaRPr lang="pl-P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364" y="2708920"/>
            <a:ext cx="233362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616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pl-PL" dirty="0" smtClean="0"/>
          </a:p>
          <a:p>
            <a:pPr marL="109728" indent="0">
              <a:buNone/>
            </a:pPr>
            <a:r>
              <a:rPr lang="pl-PL" dirty="0" smtClean="0"/>
              <a:t>Równanie okręgu możemy znaleźć, jeżeli:</a:t>
            </a:r>
          </a:p>
          <a:p>
            <a:r>
              <a:rPr lang="pl-PL" sz="2000" dirty="0" smtClean="0"/>
              <a:t>znamy współrzędne środka okręgu i jego promień;</a:t>
            </a:r>
          </a:p>
          <a:p>
            <a:r>
              <a:rPr lang="pl-PL" sz="2000" dirty="0" smtClean="0"/>
              <a:t>znamy współrzędne końców jego średnicy;</a:t>
            </a:r>
          </a:p>
          <a:p>
            <a:r>
              <a:rPr lang="pl-PL" sz="2000" dirty="0" smtClean="0"/>
              <a:t>znamy punkt leżący na okręgu oraz współrzędne jego środka;</a:t>
            </a:r>
          </a:p>
          <a:p>
            <a:r>
              <a:rPr lang="pl-PL" sz="2000" dirty="0" smtClean="0"/>
              <a:t>znamy trzy niewspółliniowe punkty leżące na okręgu;</a:t>
            </a:r>
          </a:p>
          <a:p>
            <a:r>
              <a:rPr lang="pl-PL" sz="2000" dirty="0" smtClean="0"/>
              <a:t>znamy dwa punkty leżące na okręgu oraz równanie prostej, na której leży środek tego okręgu;</a:t>
            </a:r>
          </a:p>
          <a:p>
            <a:r>
              <a:rPr lang="pl-PL" sz="2000" dirty="0" smtClean="0"/>
              <a:t>znamy współrzędne środka okręgu oraz równanie prostej stycznej do tego okręgu.</a:t>
            </a:r>
          </a:p>
          <a:p>
            <a:endParaRPr lang="pl-PL" sz="2000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7055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Symbol zastępczy zawartości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109728" indent="0">
                  <a:buNone/>
                </a:pPr>
                <a:endParaRPr lang="pl-PL" dirty="0" smtClean="0"/>
              </a:p>
              <a:p>
                <a:pPr marL="109728" indent="0">
                  <a:buNone/>
                </a:pPr>
                <a:endParaRPr lang="pl-PL" dirty="0"/>
              </a:p>
              <a:p>
                <a:pPr marL="109728" indent="0">
                  <a:buNone/>
                </a:pPr>
                <a:endParaRPr lang="pl-PL" dirty="0" smtClean="0"/>
              </a:p>
              <a:p>
                <a:pPr marL="109728" indent="0">
                  <a:buNone/>
                </a:pPr>
                <a:endParaRPr lang="pl-PL" dirty="0"/>
              </a:p>
              <a:p>
                <a:pPr marL="109728" indent="0">
                  <a:buNone/>
                </a:pPr>
                <a:endParaRPr lang="pl-PL" dirty="0" smtClean="0"/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l-PL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pl-PL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pl-PL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l-PL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l-PL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pl-PL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pl-PL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pl-PL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dirty="0" smtClean="0"/>
              </a:p>
              <a:p>
                <a:r>
                  <a:rPr lang="pl-PL" sz="2800" dirty="0"/>
                  <a:t>znamy współrzędne środka okręgu i jego promień</a:t>
                </a:r>
                <a:r>
                  <a:rPr lang="pl-PL" dirty="0" smtClean="0"/>
                  <a:t> </a:t>
                </a:r>
                <a:endParaRPr lang="pl-PL" dirty="0"/>
              </a:p>
            </p:txBody>
          </p:sp>
        </mc:Choice>
        <mc:Fallback>
          <p:sp>
            <p:nvSpPr>
              <p:cNvPr id="2" name="Symbol zastępczy zawartości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1. przypadek</a:t>
            </a:r>
            <a:endParaRPr lang="pl-PL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700808"/>
            <a:ext cx="2105025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909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Symbol zastępczy zawartości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109728" indent="0">
                  <a:buNone/>
                </a:pPr>
                <a:endParaRPr lang="pl-PL" sz="2800" dirty="0" smtClean="0"/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𝐶</m:t>
                      </m:r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l-PL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pl-PL" sz="20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sz="20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l-PL" sz="20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𝐴</m:t>
                                  </m:r>
                                  <m:r>
                                    <a:rPr lang="pl-PL" sz="20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pl-PL" sz="20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sz="20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l-PL" sz="20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pl-PL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,</m:t>
                          </m:r>
                          <m:f>
                            <m:fPr>
                              <m:ctrlPr>
                                <a:rPr lang="pl-PL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pl-PL" sz="20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sz="20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pl-PL" sz="20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𝐴</m:t>
                                  </m:r>
                                </m:sub>
                              </m:sSub>
                              <m:r>
                                <a:rPr lang="pl-PL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pl-PL" sz="20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sz="20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pl-PL" sz="20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𝐵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pl-PL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pl-PL" sz="2000" b="0" dirty="0" smtClean="0">
                  <a:solidFill>
                    <a:srgbClr val="FF0000"/>
                  </a:solidFill>
                </a:endParaRP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𝑟</m:t>
                      </m:r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acc>
                        <m:accPr>
                          <m:chr m:val="̅"/>
                          <m:ctrlP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pl-PL" sz="2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𝐴𝐵</m:t>
                          </m:r>
                        </m:e>
                      </m:acc>
                      <m:r>
                        <a:rPr lang="pl-PL" sz="2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pl-PL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pl-PL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pl-PL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pl-PL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pl-PL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pl-PL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pl-PL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pl-PL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pl-PL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𝐴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pl-PL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pl-PL" sz="2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pl-PL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pl-PL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pl-PL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pl-PL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pl-PL" sz="2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pl-PL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pl-PL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𝐴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pl-PL" sz="2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pl-PL" sz="2800" dirty="0"/>
              </a:p>
              <a:p>
                <a:endParaRPr lang="pl-PL" sz="2800" dirty="0" smtClean="0"/>
              </a:p>
              <a:p>
                <a:r>
                  <a:rPr lang="pl-PL" sz="2800" dirty="0" smtClean="0"/>
                  <a:t>znamy </a:t>
                </a:r>
                <a:r>
                  <a:rPr lang="pl-PL" sz="2800" dirty="0"/>
                  <a:t>współrzędne końców jego </a:t>
                </a:r>
                <a:r>
                  <a:rPr lang="pl-PL" sz="2800" dirty="0" smtClean="0"/>
                  <a:t>średnicy; po obliczeniu współrzędnych środka odcinka o końcach </a:t>
                </a:r>
                <a14:m>
                  <m:oMath xmlns:m="http://schemas.openxmlformats.org/officeDocument/2006/math">
                    <m:r>
                      <a:rPr lang="pl-PL" sz="2800" b="0" i="1" smtClean="0">
                        <a:latin typeface="Cambria Math"/>
                      </a:rPr>
                      <m:t>𝐴</m:t>
                    </m:r>
                    <m:r>
                      <a:rPr lang="pl-PL" sz="28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sz="28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d>
                    <m:r>
                      <a:rPr lang="pl-PL" sz="2800" b="0" i="1" smtClean="0">
                        <a:latin typeface="Cambria Math"/>
                      </a:rPr>
                      <m:t>, </m:t>
                    </m:r>
                    <m:r>
                      <a:rPr lang="pl-PL" sz="2800" b="0" i="1" smtClean="0">
                        <a:latin typeface="Cambria Math"/>
                      </a:rPr>
                      <m:t>𝐵</m:t>
                    </m:r>
                    <m:r>
                      <a:rPr lang="pl-PL" sz="28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sz="28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/>
                              </a:rPr>
                              <m:t>𝐵</m:t>
                            </m:r>
                          </m:sub>
                        </m:sSub>
                      </m:e>
                    </m:d>
                  </m:oMath>
                </a14:m>
                <a:endParaRPr lang="pl-PL" sz="2800" dirty="0" smtClean="0"/>
              </a:p>
              <a:p>
                <a:pPr marL="109728" indent="0">
                  <a:buNone/>
                </a:pPr>
                <a:r>
                  <a:rPr lang="pl-PL" sz="2800" dirty="0" smtClean="0"/>
                  <a:t>  i promienia mamy 1. przypadek.</a:t>
                </a:r>
                <a:endParaRPr lang="pl-PL" dirty="0"/>
              </a:p>
            </p:txBody>
          </p:sp>
        </mc:Choice>
        <mc:Fallback>
          <p:sp>
            <p:nvSpPr>
              <p:cNvPr id="2" name="Symbol zastępczy zawartości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2. przypadek</a:t>
            </a:r>
            <a:endParaRPr lang="pl-P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84784"/>
            <a:ext cx="2162175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343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Symbol zastępczy zawartości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𝑟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pl-PL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𝐶𝑃</m:t>
                          </m:r>
                        </m:e>
                      </m:acc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pl-PL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pl-PL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pl-PL" b="0" i="1" smtClean="0">
                                          <a:latin typeface="Cambria Math"/>
                                        </a:rPr>
                                        <m:t>𝑃</m:t>
                                      </m:r>
                                    </m:sub>
                                  </m:sSub>
                                  <m:r>
                                    <a:rPr lang="pl-PL" b="0" i="1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pl-PL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pl-PL" b="0" i="1" smtClean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pl-PL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pl-PL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pl-PL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pl-PL" b="0" i="1" smtClean="0">
                                          <a:latin typeface="Cambria Math"/>
                                        </a:rPr>
                                        <m:t>𝑃</m:t>
                                      </m:r>
                                    </m:sub>
                                  </m:sSub>
                                  <m:r>
                                    <a:rPr lang="pl-PL" b="0" i="1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pl-PL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pl-PL" b="0" i="1" smtClean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pl-PL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pl-PL" b="0" dirty="0" smtClean="0"/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l-PL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pl-PL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l-PL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pl-PL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b="0" i="1" smtClean="0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pl-PL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dirty="0" smtClean="0"/>
              </a:p>
              <a:p>
                <a:pPr marL="109728" indent="0">
                  <a:buNone/>
                </a:pPr>
                <a:endParaRPr lang="pl-PL" sz="2800" dirty="0" smtClean="0"/>
              </a:p>
              <a:p>
                <a:pPr marL="109728" indent="0">
                  <a:buNone/>
                </a:pPr>
                <a:endParaRPr lang="pl-PL" sz="2800" dirty="0"/>
              </a:p>
              <a:p>
                <a:pPr marL="109728" indent="0">
                  <a:buNone/>
                </a:pPr>
                <a:endParaRPr lang="pl-PL" sz="2800" dirty="0" smtClean="0"/>
              </a:p>
              <a:p>
                <a:endParaRPr lang="pl-PL" sz="2800" dirty="0"/>
              </a:p>
              <a:p>
                <a:r>
                  <a:rPr lang="pl-PL" sz="2800" dirty="0" smtClean="0"/>
                  <a:t>znamy </a:t>
                </a:r>
                <a:r>
                  <a:rPr lang="pl-PL" sz="2800" dirty="0"/>
                  <a:t>punkt leżący na okręgu oraz współrzędne jego </a:t>
                </a:r>
                <a:r>
                  <a:rPr lang="pl-PL" sz="2800" dirty="0" smtClean="0"/>
                  <a:t>środka; okrąg przechodzi przez punkt </a:t>
                </a:r>
                <a14:m>
                  <m:oMath xmlns:m="http://schemas.openxmlformats.org/officeDocument/2006/math">
                    <m:r>
                      <a:rPr lang="pl-PL" sz="2800" b="0" i="1" smtClean="0">
                        <a:latin typeface="Cambria Math"/>
                      </a:rPr>
                      <m:t>𝑃</m:t>
                    </m:r>
                    <m:r>
                      <a:rPr lang="pl-PL" sz="28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sz="28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/>
                              </a:rPr>
                              <m:t>𝑃</m:t>
                            </m:r>
                          </m:sub>
                        </m:sSub>
                        <m:r>
                          <a:rPr lang="pl-PL" sz="28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pl-PL" sz="2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8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pl-PL" sz="2800" b="0" i="1" smtClean="0">
                                <a:latin typeface="Cambria Math"/>
                              </a:rPr>
                              <m:t>𝑃</m:t>
                            </m:r>
                          </m:sub>
                        </m:sSub>
                      </m:e>
                    </m:d>
                  </m:oMath>
                </a14:m>
                <a:r>
                  <a:rPr lang="pl-PL" dirty="0" smtClean="0"/>
                  <a:t>, a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𝐶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pl-PL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pl-PL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pl-PL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pl-PL" dirty="0" smtClean="0"/>
                  <a:t> zatem przypadek ten redukuje się do 1. przypadku.</a:t>
                </a:r>
                <a:endParaRPr lang="pl-PL" dirty="0"/>
              </a:p>
            </p:txBody>
          </p:sp>
        </mc:Choice>
        <mc:Fallback>
          <p:sp>
            <p:nvSpPr>
              <p:cNvPr id="2" name="Symbol zastępczy zawartości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r="-177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3. przypadek</a:t>
            </a:r>
            <a:endParaRPr lang="pl-P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04864"/>
            <a:ext cx="212407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933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Symbol zastępczy zawartości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109728" indent="0" algn="just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pl-PL" sz="2800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pl-PL" sz="2800" i="1" smtClean="0">
                                  <a:latin typeface="Cambria Math"/>
                                </a:rPr>
                              </m:ctrlPr>
                            </m:eqArrPr>
                            <m:e>
                              <m:sSubSup>
                                <m:sSubSupPr>
                                  <m:ctrlPr>
                                    <a:rPr lang="pl-PL" sz="280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pl-PL" sz="2800" b="0" i="1" smtClean="0"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pl-PL" sz="2800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pl-PL" sz="28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𝑎</m:t>
                              </m:r>
                              <m:sSub>
                                <m:sSubPr>
                                  <m:ctrlPr>
                                    <a:rPr lang="pl-PL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pl-PL" sz="28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𝑏</m:t>
                              </m:r>
                              <m:sSub>
                                <m:sSubPr>
                                  <m:ctrlPr>
                                    <a:rPr lang="pl-PL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pl-PL" sz="28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𝑐</m:t>
                              </m:r>
                              <m:r>
                                <a:rPr lang="pl-PL" sz="2800" b="0" i="1" smtClean="0">
                                  <a:latin typeface="Cambria Math"/>
                                </a:rPr>
                                <m:t>=0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pl-PL" sz="280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pl-PL" sz="2800" b="0" i="1" smtClean="0"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pl-PL" sz="2800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pl-PL" sz="28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𝑎</m:t>
                              </m:r>
                              <m:sSub>
                                <m:sSubPr>
                                  <m:ctrlPr>
                                    <a:rPr lang="pl-PL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pl-PL" sz="28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𝑏</m:t>
                              </m:r>
                              <m:sSub>
                                <m:sSubPr>
                                  <m:ctrlPr>
                                    <a:rPr lang="pl-PL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pl-PL" sz="28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𝑐</m:t>
                              </m:r>
                              <m:r>
                                <a:rPr lang="pl-PL" sz="2800" b="0" i="1" smtClean="0">
                                  <a:latin typeface="Cambria Math"/>
                                </a:rPr>
                                <m:t>=0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pl-PL" sz="280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pl-PL" sz="2800" b="0" i="1" smtClean="0"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pl-PL" sz="2800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pl-PL" sz="28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𝑎</m:t>
                              </m:r>
                              <m:sSub>
                                <m:sSubPr>
                                  <m:ctrlPr>
                                    <a:rPr lang="pl-PL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pl-PL" sz="28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𝑏</m:t>
                              </m:r>
                              <m:sSub>
                                <m:sSubPr>
                                  <m:ctrlPr>
                                    <a:rPr lang="pl-PL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pl-PL" sz="28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𝑐</m:t>
                              </m:r>
                              <m:r>
                                <a:rPr lang="pl-PL" sz="2800" b="0" i="1" smtClean="0">
                                  <a:latin typeface="Cambria Math"/>
                                </a:rPr>
                                <m:t>=0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pl-PL" sz="2800" dirty="0" smtClean="0"/>
              </a:p>
              <a:p>
                <a:pPr marL="109728" indent="0">
                  <a:buNone/>
                </a:pPr>
                <a:endParaRPr lang="pl-PL" sz="2800" dirty="0"/>
              </a:p>
              <a:p>
                <a:endParaRPr lang="pl-PL" sz="2800" dirty="0" smtClean="0"/>
              </a:p>
              <a:p>
                <a:endParaRPr lang="pl-PL" sz="2800" dirty="0"/>
              </a:p>
              <a:p>
                <a:r>
                  <a:rPr lang="pl-PL" sz="2800" dirty="0" smtClean="0"/>
                  <a:t>znamy </a:t>
                </a:r>
                <a:r>
                  <a:rPr lang="pl-PL" sz="2800" dirty="0"/>
                  <a:t>trzy niewspółliniowe punkty leżące na </a:t>
                </a:r>
                <a:r>
                  <a:rPr lang="pl-PL" sz="2800" dirty="0" smtClean="0"/>
                  <a:t>okręgu: </a:t>
                </a:r>
                <a14:m>
                  <m:oMath xmlns:m="http://schemas.openxmlformats.org/officeDocument/2006/math">
                    <m:r>
                      <a:rPr lang="pl-PL" sz="2400" b="0" i="1" smtClean="0">
                        <a:latin typeface="Cambria Math"/>
                      </a:rPr>
                      <m:t>𝑃</m:t>
                    </m:r>
                    <m:r>
                      <a:rPr lang="pl-PL" sz="24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sz="24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l-PL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l-PL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pl-PL" sz="24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pl-PL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4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pl-PL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pl-PL" sz="2400" b="0" i="1" smtClean="0">
                        <a:latin typeface="Cambria Math"/>
                      </a:rPr>
                      <m:t>,</m:t>
                    </m:r>
                    <m:r>
                      <a:rPr lang="pl-PL" sz="2400" b="0" i="1" smtClean="0">
                        <a:latin typeface="Cambria Math"/>
                      </a:rPr>
                      <m:t>𝑄</m:t>
                    </m:r>
                    <m:r>
                      <a:rPr lang="pl-PL" sz="24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sz="24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l-PL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l-PL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pl-PL" sz="24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pl-PL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4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pl-PL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pl-PL" sz="2400" b="0" i="1" smtClean="0">
                        <a:latin typeface="Cambria Math"/>
                      </a:rPr>
                      <m:t>, </m:t>
                    </m:r>
                    <m:r>
                      <a:rPr lang="pl-PL" sz="2400" b="0" i="1" smtClean="0">
                        <a:latin typeface="Cambria Math"/>
                      </a:rPr>
                      <m:t>𝑅</m:t>
                    </m:r>
                    <m:r>
                      <a:rPr lang="pl-PL" sz="24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sz="24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l-PL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pl-PL" sz="24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pl-PL" sz="24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pl-PL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pl-PL" sz="24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pl-PL" sz="24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pl-PL" sz="2400" b="0" i="1" smtClean="0">
                        <a:latin typeface="Cambria Math"/>
                      </a:rPr>
                      <m:t>.</m:t>
                    </m:r>
                  </m:oMath>
                </a14:m>
                <a:endParaRPr lang="pl-PL" sz="2400" dirty="0"/>
              </a:p>
            </p:txBody>
          </p:sp>
        </mc:Choice>
        <mc:Fallback>
          <p:sp>
            <p:nvSpPr>
              <p:cNvPr id="2" name="Symbol zastępczy zawartości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4. przypadek</a:t>
            </a:r>
            <a:endParaRPr lang="pl-P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03449"/>
            <a:ext cx="213360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438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Symbol zastępczy zawartości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109728" indent="0" algn="r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pl-PL" sz="2800" b="0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𝑦</m:t>
                      </m:r>
                      <m:r>
                        <a:rPr lang="pl-PL" sz="2800" b="0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=</m:t>
                      </m:r>
                      <m:r>
                        <a:rPr lang="pl-PL" sz="2800" b="0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𝑚𝑥</m:t>
                      </m:r>
                      <m:r>
                        <a:rPr lang="pl-PL" sz="2800" b="0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+</m:t>
                      </m:r>
                      <m:r>
                        <a:rPr lang="pl-PL" sz="2800" b="0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pl-PL" sz="2800" b="0" dirty="0" smtClean="0">
                  <a:solidFill>
                    <a:srgbClr val="00B0F0"/>
                  </a:solidFill>
                </a:endParaRPr>
              </a:p>
              <a:p>
                <a:pPr marL="109728" indent="0" algn="r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pl-PL" sz="2800" b="0" i="1" smtClean="0">
                          <a:latin typeface="Cambria Math"/>
                        </a:rPr>
                        <m:t>𝐶</m:t>
                      </m:r>
                      <m:r>
                        <a:rPr lang="pl-PL" sz="2800" b="0" i="1" smtClean="0">
                          <a:latin typeface="Cambria Math"/>
                        </a:rPr>
                        <m:t>=</m:t>
                      </m:r>
                      <m:r>
                        <a:rPr lang="pl-PL" sz="2800" b="0" i="1" smtClean="0">
                          <a:latin typeface="Cambria Math"/>
                        </a:rPr>
                        <m:t>𝑠</m:t>
                      </m:r>
                      <m:r>
                        <a:rPr lang="pl-PL" sz="2800" b="0" i="1" smtClean="0">
                          <a:latin typeface="Cambria Math"/>
                          <a:ea typeface="Cambria Math"/>
                        </a:rPr>
                        <m:t>∩</m:t>
                      </m:r>
                      <m:r>
                        <a:rPr lang="pl-PL" sz="2800" b="0" i="1" smtClean="0">
                          <a:latin typeface="Cambria Math"/>
                          <a:ea typeface="Cambria Math"/>
                        </a:rPr>
                        <m:t>𝑎</m:t>
                      </m:r>
                    </m:oMath>
                  </m:oMathPara>
                </a14:m>
                <a:endParaRPr lang="pl-PL" sz="2800" b="0" dirty="0" smtClean="0">
                  <a:ea typeface="Cambria Math"/>
                </a:endParaRPr>
              </a:p>
              <a:p>
                <a:pPr marL="109728" indent="0" algn="r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pl-PL" sz="2800" b="0" i="1" smtClean="0">
                          <a:latin typeface="Cambria Math"/>
                        </a:rPr>
                        <m:t>𝑟</m:t>
                      </m:r>
                      <m:r>
                        <a:rPr lang="pl-PL" sz="2800" b="0" i="1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pl-PL" sz="28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pl-PL" sz="2800" b="0" i="1" smtClean="0">
                              <a:latin typeface="Cambria Math"/>
                            </a:rPr>
                            <m:t>𝐶𝑃</m:t>
                          </m:r>
                        </m:e>
                      </m:acc>
                      <m:r>
                        <a:rPr lang="pl-PL" sz="2800" b="0" i="1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pl-PL" sz="28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pl-PL" sz="2800" b="0" i="1" smtClean="0">
                              <a:latin typeface="Cambria Math"/>
                            </a:rPr>
                            <m:t>𝐶𝑄</m:t>
                          </m:r>
                        </m:e>
                      </m:acc>
                    </m:oMath>
                  </m:oMathPara>
                </a14:m>
                <a:endParaRPr lang="pl-PL" sz="2800" dirty="0" smtClean="0"/>
              </a:p>
              <a:p>
                <a:pPr marL="109728" indent="0">
                  <a:buNone/>
                </a:pPr>
                <a:endParaRPr lang="pl-PL" sz="2800" dirty="0"/>
              </a:p>
              <a:p>
                <a:endParaRPr lang="pl-PL" sz="2800" dirty="0" smtClean="0"/>
              </a:p>
              <a:p>
                <a:endParaRPr lang="pl-PL" sz="2800" dirty="0" smtClean="0"/>
              </a:p>
              <a:p>
                <a:r>
                  <a:rPr lang="pl-PL" sz="2800" dirty="0" smtClean="0"/>
                  <a:t>znamy </a:t>
                </a:r>
                <a:r>
                  <a:rPr lang="pl-PL" sz="2800" dirty="0"/>
                  <a:t>dwa punkty </a:t>
                </a:r>
                <a:r>
                  <a:rPr lang="pl-PL" sz="2800" dirty="0" smtClean="0"/>
                  <a:t>leżące </a:t>
                </a:r>
                <a:r>
                  <a:rPr lang="pl-PL" sz="2800" dirty="0"/>
                  <a:t>na okręgu oraz równanie prostej, na której leży środek tego okręgu</a:t>
                </a:r>
                <a:r>
                  <a:rPr lang="pl-PL" sz="2800" dirty="0" smtClean="0"/>
                  <a:t>; środek okręgu jest punktem przecięcia prostych </a:t>
                </a:r>
                <a:r>
                  <a:rPr lang="pl-PL" sz="2800" i="1" dirty="0" smtClean="0"/>
                  <a:t>a </a:t>
                </a:r>
                <a:r>
                  <a:rPr lang="pl-PL" sz="2800" dirty="0" smtClean="0"/>
                  <a:t>i </a:t>
                </a:r>
                <a:r>
                  <a:rPr lang="pl-PL" sz="2800" i="1" dirty="0" smtClean="0"/>
                  <a:t>s</a:t>
                </a:r>
                <a:r>
                  <a:rPr lang="pl-PL" sz="2800" dirty="0" smtClean="0"/>
                  <a:t>, zaś promieniem jest </a:t>
                </a:r>
                <a14:m>
                  <m:oMath xmlns:m="http://schemas.openxmlformats.org/officeDocument/2006/math">
                    <m:r>
                      <a:rPr lang="pl-PL" sz="2800" i="1">
                        <a:latin typeface="Cambria Math"/>
                      </a:rPr>
                      <m:t>𝑟</m:t>
                    </m:r>
                    <m:r>
                      <a:rPr lang="pl-PL" sz="2800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pl-PL" sz="2800" i="1">
                            <a:latin typeface="Cambria Math"/>
                          </a:rPr>
                        </m:ctrlPr>
                      </m:accPr>
                      <m:e>
                        <m:r>
                          <a:rPr lang="pl-PL" sz="2800" i="1">
                            <a:latin typeface="Cambria Math"/>
                          </a:rPr>
                          <m:t>𝐶𝑃</m:t>
                        </m:r>
                      </m:e>
                    </m:acc>
                    <m:r>
                      <a:rPr lang="pl-PL" sz="2800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pl-PL" sz="2800" i="1">
                            <a:latin typeface="Cambria Math"/>
                          </a:rPr>
                        </m:ctrlPr>
                      </m:accPr>
                      <m:e>
                        <m:r>
                          <a:rPr lang="pl-PL" sz="2800" i="1">
                            <a:latin typeface="Cambria Math"/>
                          </a:rPr>
                          <m:t>𝐶𝑄</m:t>
                        </m:r>
                      </m:e>
                    </m:acc>
                  </m:oMath>
                </a14:m>
                <a:r>
                  <a:rPr lang="pl-PL" sz="2800" dirty="0" smtClean="0"/>
                  <a:t> (ponownie mamy 1. przypadek).</a:t>
                </a:r>
                <a:endParaRPr lang="pl-PL" sz="2800" dirty="0"/>
              </a:p>
              <a:p>
                <a:endParaRPr lang="pl-PL" dirty="0"/>
              </a:p>
            </p:txBody>
          </p:sp>
        </mc:Choice>
        <mc:Fallback>
          <p:sp>
            <p:nvSpPr>
              <p:cNvPr id="2" name="Symbol zastępczy zawartości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r="-1556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5. przypadek</a:t>
            </a:r>
            <a:endParaRPr lang="pl-P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823" y="1772816"/>
            <a:ext cx="2009775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039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Symbol zastępczy zawartości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pl-PL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𝑟</m:t>
                      </m:r>
                      <m:r>
                        <a:rPr lang="pl-PL" sz="28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sz="28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𝑚</m:t>
                              </m:r>
                              <m:sSub>
                                <m:sSubPr>
                                  <m:ctrlPr>
                                    <a:rPr lang="pl-PL" sz="28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sz="28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l-PL" sz="28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pl-PL" sz="28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sz="28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pl-PL" sz="28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𝑞</m:t>
                              </m:r>
                            </m:e>
                          </m: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pl-PL" sz="28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pl-PL" sz="28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pl-PL" sz="2800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pl-PL" sz="28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pl-PL" sz="2800" dirty="0" smtClean="0">
                  <a:solidFill>
                    <a:srgbClr val="FF0000"/>
                  </a:solidFill>
                </a:endParaRPr>
              </a:p>
              <a:p>
                <a:pPr marL="109728" indent="0">
                  <a:buNone/>
                </a:pPr>
                <a:endParaRPr lang="pl-PL" sz="2800" dirty="0" smtClean="0">
                  <a:solidFill>
                    <a:srgbClr val="FF0000"/>
                  </a:solidFill>
                </a:endParaRPr>
              </a:p>
              <a:p>
                <a:pPr marL="109728" indent="0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sz="28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l-PL" sz="28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pl-PL" sz="28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sz="2800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pl-PL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pl-PL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sz="28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sz="28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l-PL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pl-PL" sz="2800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sz="2800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pl-PL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pl-PL" sz="28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pl-PL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sz="28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2800" b="0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pl-PL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sz="2800" dirty="0"/>
              </a:p>
              <a:p>
                <a:pPr marL="109728" indent="0">
                  <a:buNone/>
                </a:pPr>
                <a:endParaRPr lang="pl-PL" sz="2800" dirty="0" smtClean="0"/>
              </a:p>
              <a:p>
                <a:endParaRPr lang="pl-PL" sz="2800" dirty="0" smtClean="0"/>
              </a:p>
              <a:p>
                <a:r>
                  <a:rPr lang="pl-PL" sz="2800" dirty="0" smtClean="0"/>
                  <a:t>znamy </a:t>
                </a:r>
                <a:r>
                  <a:rPr lang="pl-PL" sz="2800" dirty="0"/>
                  <a:t>współrzędne środka okręgu oraz równanie prostej stycznej do tego </a:t>
                </a:r>
                <a:r>
                  <a:rPr lang="pl-PL" sz="2800" dirty="0" smtClean="0"/>
                  <a:t>okręgu; znajdujemy promień </a:t>
                </a:r>
                <a:r>
                  <a:rPr lang="pl-PL" sz="2800" i="1" dirty="0" smtClean="0"/>
                  <a:t>r</a:t>
                </a:r>
                <a:r>
                  <a:rPr lang="pl-PL" sz="2800" dirty="0" smtClean="0"/>
                  <a:t>, jako odległość punktu </a:t>
                </a:r>
                <a:r>
                  <a:rPr lang="pl-PL" sz="2800" i="1" dirty="0" smtClean="0"/>
                  <a:t>C</a:t>
                </a:r>
                <a:r>
                  <a:rPr lang="pl-PL" sz="2800" dirty="0" smtClean="0"/>
                  <a:t> od stycznej i mamy 1. przypadek.</a:t>
                </a:r>
                <a:endParaRPr lang="pl-PL" sz="2800" dirty="0"/>
              </a:p>
              <a:p>
                <a:endParaRPr lang="pl-PL" dirty="0"/>
              </a:p>
            </p:txBody>
          </p:sp>
        </mc:Choice>
        <mc:Fallback>
          <p:sp>
            <p:nvSpPr>
              <p:cNvPr id="2" name="Symbol zastępczy zawartości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6. przypadek</a:t>
            </a:r>
            <a:endParaRPr lang="pl-PL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084" y="1916832"/>
            <a:ext cx="206692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375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Symbol zastępczy zawartości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109728" indent="0">
                  <a:buNone/>
                </a:pPr>
                <a:r>
                  <a:rPr lang="pl-PL" sz="2400" dirty="0" smtClean="0"/>
                  <a:t>Wyznaczyć równanie okręgu o środku w punkcie </a:t>
                </a:r>
                <a:r>
                  <a:rPr lang="pl-PL" sz="2400" i="1" dirty="0" smtClean="0"/>
                  <a:t>C</a:t>
                </a:r>
                <a:r>
                  <a:rPr lang="pl-PL" sz="2400" dirty="0" smtClean="0"/>
                  <a:t> = (4, 3), na którym leży punkt </a:t>
                </a:r>
                <a:r>
                  <a:rPr lang="pl-PL" sz="2400" i="1" dirty="0" smtClean="0"/>
                  <a:t>P</a:t>
                </a:r>
                <a:r>
                  <a:rPr lang="pl-PL" sz="2400" dirty="0" smtClean="0"/>
                  <a:t> = (1,2).</a:t>
                </a:r>
              </a:p>
              <a:p>
                <a:pPr marL="109728" indent="0">
                  <a:buNone/>
                </a:pPr>
                <a:r>
                  <a:rPr lang="pl-PL" sz="2400" dirty="0" smtClean="0"/>
                  <a:t>Jest to 3. przypadek: </a:t>
                </a:r>
                <a14:m>
                  <m:oMath xmlns:m="http://schemas.openxmlformats.org/officeDocument/2006/math">
                    <m:r>
                      <a:rPr lang="pl-PL" sz="2400" b="0" i="1" smtClean="0">
                        <a:latin typeface="Cambria Math"/>
                      </a:rPr>
                      <m:t>𝑟</m:t>
                    </m:r>
                    <m:r>
                      <a:rPr lang="pl-PL" sz="2400" b="0" i="1" smtClean="0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pl-PL" sz="24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pl-PL" sz="2400" b="0" i="1" smtClean="0">
                            <a:latin typeface="Cambria Math"/>
                          </a:rPr>
                          <m:t>𝐶𝑃</m:t>
                        </m:r>
                      </m:e>
                    </m:acc>
                    <m:r>
                      <a:rPr lang="pl-PL" sz="24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pl-PL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pl-PL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pl-PL" sz="24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pl-PL" sz="2400" b="0" i="1" smtClean="0">
                                    <a:latin typeface="Cambria Math"/>
                                  </a:rPr>
                                  <m:t>1−4</m:t>
                                </m:r>
                              </m:e>
                            </m:d>
                          </m:e>
                          <m:sup>
                            <m:r>
                              <a:rPr lang="pl-PL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pl-PL" sz="24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pl-PL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pl-PL" sz="24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pl-PL" sz="2400" b="0" i="1" smtClean="0">
                                    <a:latin typeface="Cambria Math"/>
                                  </a:rPr>
                                  <m:t>2−3</m:t>
                                </m:r>
                              </m:e>
                            </m:d>
                          </m:e>
                          <m:sup>
                            <m:r>
                              <a:rPr lang="pl-PL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pl-PL" sz="24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pl-PL" sz="2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sz="2400" b="0" i="1" smtClean="0">
                            <a:latin typeface="Cambria Math"/>
                          </a:rPr>
                          <m:t>10</m:t>
                        </m:r>
                      </m:e>
                    </m:rad>
                  </m:oMath>
                </a14:m>
                <a:r>
                  <a:rPr lang="pl-PL" sz="2400" dirty="0" smtClean="0"/>
                  <a:t>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400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l-PL" sz="24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pl-PL" sz="2400" b="0" i="1" dirty="0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pl-PL" sz="2400" b="0" i="1" dirty="0" smtClean="0">
                                <a:latin typeface="Cambria Math"/>
                              </a:rPr>
                              <m:t>−4</m:t>
                            </m:r>
                          </m:e>
                        </m:d>
                      </m:e>
                      <m:sup>
                        <m:r>
                          <a:rPr lang="pl-PL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sz="2400" b="0" i="1" dirty="0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pl-PL" sz="2400" b="0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l-PL" sz="2400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pl-PL" sz="2400" b="0" i="1" dirty="0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pl-PL" sz="2400" b="0" i="1" dirty="0" smtClean="0"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pl-PL" sz="2400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sz="2400" b="0" i="1" dirty="0" smtClean="0">
                        <a:latin typeface="Cambria Math"/>
                      </a:rPr>
                      <m:t>=10.</m:t>
                    </m:r>
                  </m:oMath>
                </a14:m>
                <a:endParaRPr lang="pl-PL" sz="2400" b="0" dirty="0" smtClean="0"/>
              </a:p>
              <a:p>
                <a:pPr marL="109728" indent="0">
                  <a:buNone/>
                </a:pPr>
                <a:r>
                  <a:rPr lang="pl-PL" sz="2400" dirty="0" smtClean="0"/>
                  <a:t>Odpowiedź.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4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pl-PL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pl-PL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pl-PL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−8</m:t>
                    </m:r>
                    <m:r>
                      <a:rPr lang="pl-PL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𝑥</m:t>
                    </m:r>
                    <m:r>
                      <a:rPr lang="pl-PL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−6</m:t>
                    </m:r>
                    <m:r>
                      <a:rPr lang="pl-PL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pl-PL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+15=0.</m:t>
                    </m:r>
                  </m:oMath>
                </a14:m>
                <a:endParaRPr lang="pl-PL" sz="2400" dirty="0" smtClean="0"/>
              </a:p>
              <a:p>
                <a:pPr marL="109728" indent="0">
                  <a:buNone/>
                </a:pPr>
                <a:endParaRPr lang="pl-PL" sz="2400" dirty="0"/>
              </a:p>
            </p:txBody>
          </p:sp>
        </mc:Choice>
        <mc:Fallback>
          <p:sp>
            <p:nvSpPr>
              <p:cNvPr id="2" name="Symbol zastępczy zawartości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078" r="-96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</a:t>
            </a:r>
            <a:endParaRPr lang="pl-PL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789040"/>
            <a:ext cx="2124075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991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670" y="1484784"/>
            <a:ext cx="3029373" cy="2638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Prostokąt 4"/>
              <p:cNvSpPr/>
              <p:nvPr/>
            </p:nvSpPr>
            <p:spPr>
              <a:xfrm>
                <a:off x="2699792" y="4437112"/>
                <a:ext cx="4768550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sz="32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l-PL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pl-PL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𝛼</m:t>
                              </m:r>
                            </m:e>
                          </m:d>
                        </m:e>
                        <m:sup>
                          <m:r>
                            <a:rPr lang="pl-PL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sz="3200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sz="32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l-PL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pl-PL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sz="32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𝛽</m:t>
                              </m:r>
                            </m:e>
                          </m:d>
                        </m:e>
                        <m:sup>
                          <m:r>
                            <a:rPr lang="pl-PL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sz="3200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pl-PL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sz="3200" dirty="0"/>
              </a:p>
            </p:txBody>
          </p:sp>
        </mc:Choice>
        <mc:Fallback>
          <p:sp>
            <p:nvSpPr>
              <p:cNvPr id="5" name="Prostokąt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4437112"/>
                <a:ext cx="4768550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502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l-PL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pl-PL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pl-PL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i="1">
                                  <a:latin typeface="Cambria Math"/>
                                </a:rPr>
                                <m:t>𝛼</m:t>
                              </m:r>
                            </m:e>
                          </m:d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l-PL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pl-PL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pl-PL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i="1">
                                  <a:latin typeface="Cambria Math"/>
                                </a:rPr>
                                <m:t>𝛽</m:t>
                              </m:r>
                            </m:e>
                          </m:d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i="1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i="1">
                          <a:latin typeface="Cambria Math"/>
                        </a:rPr>
                        <m:t>−</m:t>
                      </m:r>
                      <m:r>
                        <a:rPr lang="pl-PL" i="1">
                          <a:latin typeface="Cambria Math"/>
                        </a:rPr>
                        <m:t>2</m:t>
                      </m:r>
                      <m:r>
                        <a:rPr lang="pl-PL" i="1">
                          <a:latin typeface="Cambria Math"/>
                        </a:rPr>
                        <m:t>𝛼</m:t>
                      </m:r>
                      <m:r>
                        <a:rPr lang="pl-PL" i="1">
                          <a:latin typeface="Cambria Math"/>
                        </a:rPr>
                        <m:t>𝑥</m:t>
                      </m:r>
                      <m:r>
                        <a:rPr lang="pl-PL" i="1">
                          <a:latin typeface="Cambria Math"/>
                        </a:rPr>
                        <m:t>−</m:t>
                      </m:r>
                      <m:r>
                        <a:rPr lang="pl-PL" i="1">
                          <a:latin typeface="Cambria Math"/>
                        </a:rPr>
                        <m:t>2</m:t>
                      </m:r>
                      <m:r>
                        <a:rPr lang="pl-PL" i="1">
                          <a:latin typeface="Cambria Math"/>
                        </a:rPr>
                        <m:t>𝛽</m:t>
                      </m:r>
                      <m:r>
                        <a:rPr lang="pl-PL" i="1">
                          <a:latin typeface="Cambria Math"/>
                        </a:rPr>
                        <m:t>𝑦</m:t>
                      </m:r>
                      <m:r>
                        <a:rPr lang="pl-PL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i="1">
                              <a:latin typeface="Cambria Math"/>
                            </a:rPr>
                            <m:t>𝛼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i="1">
                              <a:latin typeface="Cambria Math"/>
                            </a:rPr>
                            <m:t>𝛽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i="1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i="1">
                          <a:latin typeface="Cambria Math"/>
                        </a:rPr>
                        <m:t>=</m:t>
                      </m:r>
                      <m:r>
                        <a:rPr lang="pl-PL" i="1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i="1">
                          <a:latin typeface="Cambria Math"/>
                        </a:rPr>
                        <m:t>𝑎</m:t>
                      </m:r>
                      <m:r>
                        <a:rPr lang="pl-PL" i="1">
                          <a:latin typeface="Cambria Math"/>
                        </a:rPr>
                        <m:t>=−</m:t>
                      </m:r>
                      <m:r>
                        <a:rPr lang="pl-PL" i="1">
                          <a:latin typeface="Cambria Math"/>
                        </a:rPr>
                        <m:t>2</m:t>
                      </m:r>
                      <m:r>
                        <a:rPr lang="pl-PL" i="1">
                          <a:latin typeface="Cambria Math"/>
                        </a:rPr>
                        <m:t>𝛼</m:t>
                      </m:r>
                      <m:r>
                        <a:rPr lang="pl-PL" b="0" i="1" smtClean="0">
                          <a:latin typeface="Cambria Math"/>
                        </a:rPr>
                        <m:t> ,</m:t>
                      </m:r>
                      <m:r>
                        <a:rPr lang="pl-PL" i="1">
                          <a:latin typeface="Cambria Math"/>
                        </a:rPr>
                        <m:t>𝑏</m:t>
                      </m:r>
                      <m:r>
                        <a:rPr lang="pl-PL" i="1">
                          <a:latin typeface="Cambria Math"/>
                        </a:rPr>
                        <m:t>=−</m:t>
                      </m:r>
                      <m:r>
                        <a:rPr lang="pl-PL" i="1">
                          <a:latin typeface="Cambria Math"/>
                        </a:rPr>
                        <m:t>2</m:t>
                      </m:r>
                      <m:r>
                        <a:rPr lang="pl-PL" i="1">
                          <a:latin typeface="Cambria Math"/>
                        </a:rPr>
                        <m:t>𝛽</m:t>
                      </m:r>
                      <m:r>
                        <a:rPr lang="pl-PL" i="1">
                          <a:latin typeface="Cambria Math"/>
                        </a:rPr>
                        <m:t>,</m:t>
                      </m:r>
                      <m:r>
                        <m:rPr>
                          <m:nor/>
                        </m:rPr>
                        <a:rPr lang="pl-PL"/>
                        <m:t> </m:t>
                      </m:r>
                      <m:r>
                        <a:rPr lang="pl-PL" i="1">
                          <a:latin typeface="Cambria Math"/>
                        </a:rPr>
                        <m:t>𝑐</m:t>
                      </m:r>
                      <m:r>
                        <a:rPr lang="pl-PL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i="1">
                              <a:latin typeface="Cambria Math"/>
                            </a:rPr>
                            <m:t>𝛼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i="1">
                              <a:latin typeface="Cambria Math"/>
                            </a:rPr>
                            <m:t>𝛽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pl-PL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i="1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pl-PL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pl-PL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pl-PL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pl-PL" i="1">
                          <a:solidFill>
                            <a:srgbClr val="FF0000"/>
                          </a:solidFill>
                          <a:latin typeface="Cambria Math"/>
                        </a:rPr>
                        <m:t>𝑎𝑥</m:t>
                      </m:r>
                      <m:r>
                        <a:rPr lang="pl-PL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pl-PL" i="1">
                          <a:solidFill>
                            <a:srgbClr val="FF0000"/>
                          </a:solidFill>
                          <a:latin typeface="Cambria Math"/>
                        </a:rPr>
                        <m:t>𝑏𝑦</m:t>
                      </m:r>
                      <m:r>
                        <a:rPr lang="pl-PL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pl-PL" i="1">
                          <a:solidFill>
                            <a:srgbClr val="FF0000"/>
                          </a:solidFill>
                          <a:latin typeface="Cambria Math"/>
                        </a:rPr>
                        <m:t>𝑐</m:t>
                      </m:r>
                      <m:r>
                        <a:rPr lang="pl-PL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pl-PL" i="1">
                          <a:solidFill>
                            <a:srgbClr val="FF0000"/>
                          </a:solidFill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pl-PL" dirty="0">
                  <a:solidFill>
                    <a:srgbClr val="FF0000"/>
                  </a:solidFill>
                </a:endParaRPr>
              </a:p>
              <a:p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482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pl-PL" dirty="0" smtClean="0"/>
                  <a:t>Równanie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pl-PL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pl-PL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pl-PL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pl-PL" b="0" i="1" smtClean="0">
                            <a:solidFill>
                              <a:schemeClr val="bg2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pl-PL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/>
                      </a:rPr>
                      <m:t>𝑎𝑥</m:t>
                    </m:r>
                    <m:r>
                      <a:rPr lang="pl-PL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pl-PL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/>
                      </a:rPr>
                      <m:t>𝑏𝑦</m:t>
                    </m:r>
                    <m:r>
                      <a:rPr lang="pl-PL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pl-PL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/>
                      </a:rPr>
                      <m:t>𝑐</m:t>
                    </m:r>
                    <m:r>
                      <a:rPr lang="pl-PL" b="0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pl-PL" dirty="0" smtClean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pl-PL" dirty="0" smtClean="0"/>
                  <a:t>przedstawia okrąg wtedy i tylko wtedy, gdy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l-PL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pl-PL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smtClean="0">
                                      <a:latin typeface="Cambria Math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pl-PL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l-PL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pl-PL" b="0" i="1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pl-PL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pl-PL" b="0" i="1" smtClean="0">
                                      <a:latin typeface="Cambria Math"/>
                                    </a:rPr>
                                    <m:t>𝑏</m:t>
                                  </m:r>
                                </m:num>
                                <m:den>
                                  <m:r>
                                    <a:rPr lang="pl-PL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−</m:t>
                      </m:r>
                      <m:r>
                        <a:rPr lang="pl-PL" b="0" i="1" smtClean="0">
                          <a:latin typeface="Cambria Math"/>
                        </a:rPr>
                        <m:t>𝑐</m:t>
                      </m:r>
                      <m:r>
                        <a:rPr lang="pl-PL" b="0" i="1" smtClean="0">
                          <a:latin typeface="Cambria Math"/>
                          <a:ea typeface="Cambria Math"/>
                        </a:rPr>
                        <m:t>&gt;0.</m:t>
                      </m:r>
                    </m:oMath>
                  </m:oMathPara>
                </a14:m>
                <a:endParaRPr lang="pl-PL" dirty="0" smtClean="0"/>
              </a:p>
              <a:p>
                <a:pPr marL="0" indent="0" algn="ctr">
                  <a:buNone/>
                </a:pPr>
                <a:r>
                  <a:rPr lang="pl-PL" dirty="0" smtClean="0"/>
                  <a:t>Środek okręgu: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𝐶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pl-PL" b="0" i="1" smtClean="0"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pl-PL" b="0" i="1" smtClean="0">
                            <a:latin typeface="Cambria Math"/>
                          </a:rPr>
                          <m:t>,−</m:t>
                        </m:r>
                        <m:f>
                          <m:f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pl-PL" b="0" i="1" smtClean="0">
                                <a:latin typeface="Cambria Math"/>
                              </a:rPr>
                              <m:t>𝑏</m:t>
                            </m:r>
                          </m:num>
                          <m:den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pl-PL" b="0" i="1" smtClean="0">
                        <a:latin typeface="Cambria Math"/>
                      </a:rPr>
                      <m:t>.</m:t>
                    </m:r>
                  </m:oMath>
                </a14:m>
                <a:endParaRPr lang="pl-PL" dirty="0" smtClean="0"/>
              </a:p>
              <a:p>
                <a:pPr marL="0" indent="0" algn="ctr">
                  <a:buNone/>
                </a:pPr>
                <a:r>
                  <a:rPr lang="pl-PL" dirty="0" smtClean="0"/>
                  <a:t>Promień: </a:t>
                </a:r>
                <a14:m>
                  <m:oMath xmlns:m="http://schemas.openxmlformats.org/officeDocument/2006/math">
                    <m:r>
                      <a:rPr lang="pl-PL" b="0" i="1" smtClean="0">
                        <a:latin typeface="Cambria Math"/>
                      </a:rPr>
                      <m:t>𝑟</m:t>
                    </m:r>
                    <m:r>
                      <a:rPr lang="pl-PL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pl-PL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pl-PL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pl-PL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pl-PL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pl-PL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num>
                                  <m:den>
                                    <m:r>
                                      <a:rPr lang="pl-PL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pl-PL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pl-PL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pl-PL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pl-PL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pl-PL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pl-PL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num>
                                  <m:den>
                                    <m:r>
                                      <a:rPr lang="pl-PL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pl-PL" b="0" i="1" smtClean="0">
                            <a:latin typeface="Cambria Math"/>
                          </a:rPr>
                          <m:t>−</m:t>
                        </m:r>
                        <m:r>
                          <a:rPr lang="pl-PL" b="0" i="1" smtClean="0">
                            <a:latin typeface="Cambria Math"/>
                          </a:rPr>
                          <m:t>𝑐</m:t>
                        </m:r>
                      </m:e>
                    </m:rad>
                    <m:r>
                      <a:rPr lang="pl-PL" b="0" i="1" smtClean="0">
                        <a:latin typeface="Cambria Math"/>
                      </a:rPr>
                      <m:t>.</m:t>
                    </m:r>
                  </m:oMath>
                </a14:m>
                <a:endParaRPr lang="pl-PL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943" r="-88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401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pl-PL" dirty="0" smtClean="0"/>
                  <a:t>Narysujmy okrąg o równaniu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latin typeface="Cambria Math"/>
                        </a:rPr>
                        <m:t>2</m:t>
                      </m:r>
                      <m:r>
                        <a:rPr lang="pl-PL" b="0" i="1" smtClean="0">
                          <a:latin typeface="Cambria Math"/>
                        </a:rPr>
                        <m:t>𝑥</m:t>
                      </m:r>
                      <m:r>
                        <a:rPr lang="pl-PL" b="0" i="1" smtClean="0">
                          <a:latin typeface="Cambria Math"/>
                        </a:rPr>
                        <m:t>−</m:t>
                      </m:r>
                      <m:r>
                        <a:rPr lang="pl-PL" b="0" i="1" smtClean="0">
                          <a:latin typeface="Cambria Math"/>
                        </a:rPr>
                        <m:t>4</m:t>
                      </m:r>
                      <m:r>
                        <a:rPr lang="pl-PL" b="0" i="1" smtClean="0">
                          <a:latin typeface="Cambria Math"/>
                        </a:rPr>
                        <m:t>𝑦</m:t>
                      </m:r>
                      <m:r>
                        <a:rPr lang="pl-PL" b="0" i="1" smtClean="0">
                          <a:latin typeface="Cambria Math"/>
                        </a:rPr>
                        <m:t>−</m:t>
                      </m:r>
                      <m:r>
                        <a:rPr lang="pl-PL" b="0" i="1" smtClean="0">
                          <a:latin typeface="Cambria Math"/>
                        </a:rPr>
                        <m:t>11</m:t>
                      </m:r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r>
                        <a:rPr lang="pl-PL" b="0" i="1" smtClean="0">
                          <a:latin typeface="Cambria Math"/>
                        </a:rPr>
                        <m:t>0</m:t>
                      </m:r>
                      <m:r>
                        <a:rPr lang="pl-PL" b="0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sz="160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pl-PL" sz="1600" b="0" i="1" smtClean="0">
                        <a:latin typeface="Cambria Math"/>
                        <a:ea typeface="Cambria Math"/>
                      </a:rPr>
                      <m:t>=−</m:t>
                    </m:r>
                    <m:f>
                      <m:fPr>
                        <m:ctrlPr>
                          <a:rPr lang="pl-PL" sz="1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pl-PL" sz="16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num>
                      <m:den>
                        <m:r>
                          <a:rPr lang="pl-PL" sz="1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pl-PL" sz="1600" b="0" i="1" smtClean="0">
                        <a:latin typeface="Cambria Math"/>
                        <a:ea typeface="Cambria Math"/>
                      </a:rPr>
                      <m:t>=−</m:t>
                    </m:r>
                    <m:f>
                      <m:fPr>
                        <m:ctrlPr>
                          <a:rPr lang="pl-PL" sz="1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pl-PL" sz="1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pl-PL" sz="1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pl-PL" sz="1600" b="0" i="1" smtClean="0">
                        <a:latin typeface="Cambria Math"/>
                        <a:ea typeface="Cambria Math"/>
                      </a:rPr>
                      <m:t>=−</m:t>
                    </m:r>
                    <m:r>
                      <a:rPr lang="pl-PL" sz="1600" b="0" i="1" smtClean="0">
                        <a:latin typeface="Cambria Math"/>
                        <a:ea typeface="Cambria Math"/>
                      </a:rPr>
                      <m:t>1</m:t>
                    </m:r>
                    <m:r>
                      <a:rPr lang="pl-PL" sz="1600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m:rPr>
                        <m:nor/>
                      </m:rPr>
                      <a:rPr lang="pl-PL" sz="1600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pl-PL" sz="1600" b="0" i="1" smtClean="0">
                        <a:latin typeface="Cambria Math"/>
                        <a:ea typeface="Cambria Math"/>
                      </a:rPr>
                      <m:t>𝛽</m:t>
                    </m:r>
                    <m:r>
                      <a:rPr lang="pl-PL" sz="1600" b="0" i="1" smtClean="0">
                        <a:latin typeface="Cambria Math"/>
                        <a:ea typeface="Cambria Math"/>
                      </a:rPr>
                      <m:t>=−</m:t>
                    </m:r>
                    <m:f>
                      <m:fPr>
                        <m:ctrlPr>
                          <a:rPr lang="pl-PL" sz="1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pl-PL" sz="1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num>
                      <m:den>
                        <m:r>
                          <a:rPr lang="pl-PL" sz="1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pl-PL" sz="1600" b="0" i="1" smtClean="0">
                        <a:latin typeface="Cambria Math"/>
                        <a:ea typeface="Cambria Math"/>
                      </a:rPr>
                      <m:t>=−</m:t>
                    </m:r>
                    <m:f>
                      <m:fPr>
                        <m:ctrlPr>
                          <a:rPr lang="pl-PL" sz="1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pl-PL" sz="16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pl-PL" sz="1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num>
                      <m:den>
                        <m:r>
                          <a:rPr lang="pl-PL" sz="1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pl-PL" sz="16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pl-PL" sz="1600" b="0" i="1" smtClean="0">
                        <a:latin typeface="Cambria Math"/>
                        <a:ea typeface="Cambria Math"/>
                      </a:rPr>
                      <m:t>2</m:t>
                    </m:r>
                    <m:r>
                      <a:rPr lang="pl-PL" sz="1600" b="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pl-PL" sz="1600" b="0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pl-PL" sz="1600" b="0" i="1" smtClean="0">
                        <a:latin typeface="Cambria Math"/>
                        <a:ea typeface="Cambria Math"/>
                      </a:rPr>
                      <m:t>=(−</m:t>
                    </m:r>
                    <m:r>
                      <a:rPr lang="pl-PL" sz="1600" b="0" i="1" smtClean="0">
                        <a:latin typeface="Cambria Math"/>
                        <a:ea typeface="Cambria Math"/>
                      </a:rPr>
                      <m:t>1</m:t>
                    </m:r>
                    <m:r>
                      <a:rPr lang="pl-PL" sz="1600" b="0" i="1" smtClean="0">
                        <a:latin typeface="Cambria Math"/>
                        <a:ea typeface="Cambria Math"/>
                      </a:rPr>
                      <m:t>, </m:t>
                    </m:r>
                    <m:r>
                      <a:rPr lang="pl-PL" sz="1600" b="0" i="1" smtClean="0">
                        <a:latin typeface="Cambria Math"/>
                        <a:ea typeface="Cambria Math"/>
                      </a:rPr>
                      <m:t>2</m:t>
                    </m:r>
                    <m:r>
                      <a:rPr lang="pl-PL" sz="16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pl-PL" sz="1600" dirty="0" smtClean="0"/>
                  <a:t>.</a:t>
                </a:r>
              </a:p>
              <a:p>
                <a:pPr marL="0" indent="0">
                  <a:buNone/>
                </a:pPr>
                <a:endParaRPr lang="pl-PL" sz="1600" dirty="0" smtClean="0"/>
              </a:p>
              <a:p>
                <a:pPr marL="0" indent="0">
                  <a:buNone/>
                </a:pPr>
                <a:endParaRPr lang="pl-PL" sz="1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sz="1600" b="0" i="1" smtClean="0">
                        <a:latin typeface="Cambria Math"/>
                      </a:rPr>
                      <m:t>𝑟</m:t>
                    </m:r>
                    <m:r>
                      <a:rPr lang="pl-PL" sz="16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pl-PL" sz="16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pl-PL" sz="1600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pl-PL" sz="16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pl-PL" sz="1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pl-PL" sz="16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pl-PL" sz="16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num>
                                  <m:den>
                                    <m:r>
                                      <a:rPr lang="pl-PL" sz="16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pl-PL" sz="1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pl-PL" sz="1600" b="0" i="1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pl-PL" sz="1600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pl-PL" sz="1600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pl-PL" sz="1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pl-PL" sz="1600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pl-PL" sz="1600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num>
                                  <m:den>
                                    <m:r>
                                      <a:rPr lang="pl-PL" sz="16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pl-PL" sz="1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pl-PL" sz="1600" b="0" i="1" smtClean="0">
                            <a:latin typeface="Cambria Math"/>
                          </a:rPr>
                          <m:t>−</m:t>
                        </m:r>
                        <m:r>
                          <a:rPr lang="pl-PL" sz="1600" b="0" i="1" smtClean="0">
                            <a:latin typeface="Cambria Math"/>
                          </a:rPr>
                          <m:t>𝑐</m:t>
                        </m:r>
                      </m:e>
                    </m:rad>
                    <m:r>
                      <a:rPr lang="pl-PL" sz="16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pl-PL" sz="16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pl-PL" sz="1600" b="0" i="1" smtClean="0">
                            <a:latin typeface="Cambria Math"/>
                          </a:rPr>
                          <m:t>1</m:t>
                        </m:r>
                        <m:r>
                          <a:rPr lang="pl-PL" sz="1600" b="0" i="1" smtClean="0">
                            <a:latin typeface="Cambria Math"/>
                          </a:rPr>
                          <m:t>+</m:t>
                        </m:r>
                        <m:r>
                          <a:rPr lang="pl-PL" sz="1600" b="0" i="1" smtClean="0">
                            <a:latin typeface="Cambria Math"/>
                          </a:rPr>
                          <m:t>4</m:t>
                        </m:r>
                        <m:r>
                          <a:rPr lang="pl-PL" sz="1600" b="0" i="1" smtClean="0">
                            <a:latin typeface="Cambria Math"/>
                          </a:rPr>
                          <m:t>+</m:t>
                        </m:r>
                        <m:r>
                          <a:rPr lang="pl-PL" sz="1600" b="0" i="1" smtClean="0">
                            <a:latin typeface="Cambria Math"/>
                          </a:rPr>
                          <m:t>11</m:t>
                        </m:r>
                      </m:e>
                    </m:rad>
                    <m:r>
                      <a:rPr lang="pl-PL" sz="1600" b="0" i="1" smtClean="0">
                        <a:latin typeface="Cambria Math"/>
                      </a:rPr>
                      <m:t>=</m:t>
                    </m:r>
                    <m:r>
                      <a:rPr lang="pl-PL" sz="1600" b="0" i="1" smtClean="0">
                        <a:latin typeface="Cambria Math"/>
                      </a:rPr>
                      <m:t>4</m:t>
                    </m:r>
                  </m:oMath>
                </a14:m>
                <a:r>
                  <a:rPr lang="pl-PL" sz="1600" dirty="0" smtClean="0"/>
                  <a:t>.</a:t>
                </a:r>
              </a:p>
              <a:p>
                <a:pPr marL="0" indent="0">
                  <a:buNone/>
                </a:pPr>
                <a:endParaRPr lang="pl-PL" sz="1600" dirty="0" smtClean="0"/>
              </a:p>
              <a:p>
                <a:pPr marL="0" indent="0">
                  <a:buNone/>
                </a:pPr>
                <a:endParaRPr lang="pl-PL" sz="1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pl-PL" sz="16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l-PL" sz="16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pl-PL" sz="16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pl-PL" sz="1600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pl-PL" sz="1600" b="0" i="1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</m:e>
                      <m:sup>
                        <m:r>
                          <a:rPr lang="pl-PL" sz="1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sz="16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pl-PL" sz="16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l-PL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pl-PL" sz="1600" b="0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pl-PL" sz="16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sz="1600" b="0" i="1" smtClean="0">
                                <a:latin typeface="Cambria Math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pl-PL" sz="16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pl-PL" sz="1600" b="0" i="1" smtClean="0">
                        <a:latin typeface="Cambria Math"/>
                      </a:rPr>
                      <m:t>=</m:t>
                    </m:r>
                    <m:r>
                      <a:rPr lang="pl-PL" sz="1600" b="0" i="1" smtClean="0">
                        <a:latin typeface="Cambria Math"/>
                      </a:rPr>
                      <m:t>16</m:t>
                    </m:r>
                  </m:oMath>
                </a14:m>
                <a:r>
                  <a:rPr lang="pl-PL" sz="1600" dirty="0" smtClean="0"/>
                  <a:t>.</a:t>
                </a:r>
              </a:p>
              <a:p>
                <a:pPr marL="0" indent="0">
                  <a:buNone/>
                </a:pPr>
                <a:endParaRPr lang="pl-PL" sz="1600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Przykład</a:t>
            </a:r>
            <a:endParaRPr lang="pl-PL" dirty="0"/>
          </a:p>
        </p:txBody>
      </p:sp>
      <p:pic>
        <p:nvPicPr>
          <p:cNvPr id="5" name="Obraz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73016"/>
            <a:ext cx="2819400" cy="2190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168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rgbClr val="FF0000"/>
                          </a:solidFill>
                          <a:effectLst/>
                          <a:latin typeface="Cambria Math"/>
                        </a:rPr>
                        <m:t>𝑎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effectLst/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pl-PL" dirty="0" smtClean="0">
                  <a:solidFill>
                    <a:srgbClr val="FF0000"/>
                  </a:solidFill>
                  <a:effectLst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effectLst/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𝑏𝑦</m:t>
                      </m:r>
                      <m:r>
                        <a:rPr lang="pl-PL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𝑐</m:t>
                      </m:r>
                      <m:r>
                        <a:rPr lang="pl-PL" b="0" i="1" smtClean="0">
                          <a:solidFill>
                            <a:schemeClr val="tx1"/>
                          </a:solidFill>
                          <a:effectLst/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pl-PL" b="0" dirty="0" smtClean="0">
                  <a:solidFill>
                    <a:schemeClr val="tx1"/>
                  </a:solidFill>
                  <a:effectLst/>
                </a:endParaRP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b="0" dirty="0" smtClean="0">
                  <a:solidFill>
                    <a:schemeClr val="tx1"/>
                  </a:solidFill>
                  <a:effectLst/>
                </a:endParaRP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b="0" dirty="0" smtClean="0">
                  <a:solidFill>
                    <a:schemeClr val="tx1"/>
                  </a:solidFill>
                  <a:effectLst/>
                </a:endParaRPr>
              </a:p>
              <a:p>
                <a:pPr marL="0" indent="0">
                  <a:buNone/>
                </a:pPr>
                <a:endParaRPr lang="pl-PL" b="0" dirty="0" smtClean="0">
                  <a:solidFill>
                    <a:schemeClr val="tx1"/>
                  </a:solidFill>
                  <a:effectLst/>
                </a:endParaRPr>
              </a:p>
              <a:p>
                <a:pPr marL="0" indent="0">
                  <a:buNone/>
                </a:pPr>
                <a:endParaRPr lang="pl-PL" sz="2400" dirty="0" smtClean="0">
                  <a:solidFill>
                    <a:schemeClr val="tx1"/>
                  </a:solidFill>
                  <a:effectLst/>
                </a:endParaRPr>
              </a:p>
              <a:p>
                <a:pPr marL="0" indent="0">
                  <a:buNone/>
                </a:pPr>
                <a:r>
                  <a:rPr lang="pl-PL" sz="2400" dirty="0" smtClean="0">
                    <a:solidFill>
                      <a:schemeClr val="tx1"/>
                    </a:solidFill>
                    <a:effectLst/>
                  </a:rPr>
                  <a:t>a</a:t>
                </a:r>
                <a:r>
                  <a:rPr lang="pl-PL" sz="2400" dirty="0" smtClean="0">
                    <a:solidFill>
                      <a:schemeClr val="tx1"/>
                    </a:solidFill>
                    <a:effectLst/>
                  </a:rPr>
                  <a:t>. Jeżeli </a:t>
                </a:r>
                <a14:m>
                  <m:oMath xmlns:m="http://schemas.openxmlformats.org/officeDocument/2006/math">
                    <m:r>
                      <a:rPr lang="pl-PL" sz="2400" i="1" smtClean="0">
                        <a:solidFill>
                          <a:schemeClr val="tx1"/>
                        </a:solidFill>
                        <a:effectLst/>
                        <a:latin typeface="Cambria Math"/>
                        <a:ea typeface="Cambria Math"/>
                      </a:rPr>
                      <m:t>𝛼</m:t>
                    </m:r>
                    <m:r>
                      <a:rPr lang="pl-PL" sz="2400" b="0" i="1" smtClean="0">
                        <a:solidFill>
                          <a:schemeClr val="tx1"/>
                        </a:solidFill>
                        <a:effectLst/>
                        <a:latin typeface="Cambria Math"/>
                        <a:ea typeface="Cambria Math"/>
                      </a:rPr>
                      <m:t>=0, </m:t>
                    </m:r>
                  </m:oMath>
                </a14:m>
                <a:r>
                  <a:rPr lang="pl-PL" sz="2400" dirty="0" smtClean="0">
                    <a:solidFill>
                      <a:schemeClr val="tx1"/>
                    </a:solidFill>
                    <a:effectLst/>
                  </a:rPr>
                  <a:t>to </a:t>
                </a:r>
                <a14:m>
                  <m:oMath xmlns:m="http://schemas.openxmlformats.org/officeDocument/2006/math">
                    <m:r>
                      <a:rPr lang="pl-PL" sz="2400" b="0" i="1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𝐶</m:t>
                    </m:r>
                    <m:r>
                      <a:rPr lang="pl-PL" sz="2400" b="0" i="1" smtClean="0">
                        <a:solidFill>
                          <a:schemeClr val="tx1"/>
                        </a:solidFill>
                        <a:effectLst/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sz="24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</m:ctrlPr>
                      </m:dPr>
                      <m:e>
                        <m:r>
                          <a:rPr lang="pl-PL" sz="24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</a:rPr>
                          <m:t>0,</m:t>
                        </m:r>
                        <m:r>
                          <a:rPr lang="pl-PL" sz="2400" b="0" i="1" smtClean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</m:d>
                  </m:oMath>
                </a14:m>
                <a:r>
                  <a:rPr lang="pl-PL" sz="2400" dirty="0" smtClean="0">
                    <a:solidFill>
                      <a:schemeClr val="tx1"/>
                    </a:solidFill>
                    <a:effectLst/>
                  </a:rPr>
                  <a:t>; środek okręgu leży na osi </a:t>
                </a:r>
                <a:r>
                  <a:rPr lang="pl-PL" sz="2400" i="1" dirty="0" smtClean="0">
                    <a:solidFill>
                      <a:schemeClr val="tx1"/>
                    </a:solidFill>
                    <a:effectLst/>
                  </a:rPr>
                  <a:t>y</a:t>
                </a:r>
                <a:r>
                  <a:rPr lang="pl-PL" sz="2400" dirty="0" smtClean="0">
                    <a:solidFill>
                      <a:schemeClr val="tx1"/>
                    </a:solidFill>
                    <a:effectLst/>
                  </a:rPr>
                  <a:t>.</a:t>
                </a:r>
                <a:endParaRPr lang="pl-PL" sz="2400" dirty="0"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 b="-943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>
                <a:solidFill>
                  <a:schemeClr val="bg2">
                    <a:lumMod val="50000"/>
                  </a:schemeClr>
                </a:solidFill>
              </a:rPr>
              <a:t>1. przypadek szczególny</a:t>
            </a:r>
            <a:endParaRPr lang="pl-PL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420888"/>
            <a:ext cx="2533650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983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8229600" cy="4525963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𝑏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pl-PL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𝑎𝑥</m:t>
                      </m:r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𝑐</m:t>
                      </m:r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pl-PL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pl-PL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pl-PL" sz="2400" dirty="0" smtClean="0"/>
                  <a:t>b. Jeżeli </a:t>
                </a:r>
                <a14:m>
                  <m:oMath xmlns:m="http://schemas.openxmlformats.org/officeDocument/2006/math">
                    <m:r>
                      <a:rPr lang="pl-PL" sz="2400" i="1" smtClean="0">
                        <a:latin typeface="Cambria Math"/>
                        <a:ea typeface="Cambria Math"/>
                      </a:rPr>
                      <m:t>𝛽</m:t>
                    </m:r>
                    <m:r>
                      <a:rPr lang="pl-PL" sz="2400" b="0" i="1" smtClean="0">
                        <a:latin typeface="Cambria Math"/>
                        <a:ea typeface="Cambria Math"/>
                      </a:rPr>
                      <m:t>=0</m:t>
                    </m:r>
                  </m:oMath>
                </a14:m>
                <a:r>
                  <a:rPr lang="pl-PL" sz="2400" dirty="0" smtClean="0"/>
                  <a:t>, to </a:t>
                </a:r>
                <a14:m>
                  <m:oMath xmlns:m="http://schemas.openxmlformats.org/officeDocument/2006/math">
                    <m:r>
                      <a:rPr lang="pl-PL" sz="2400" b="0" i="1" smtClean="0">
                        <a:latin typeface="Cambria Math"/>
                      </a:rPr>
                      <m:t>𝐶</m:t>
                    </m:r>
                    <m:r>
                      <a:rPr lang="pl-PL" sz="24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pl-PL" sz="2400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pl-PL" sz="2400" b="0" i="1" smtClean="0">
                            <a:latin typeface="Cambria Math"/>
                            <a:ea typeface="Cambria Math"/>
                          </a:rPr>
                          <m:t>,0</m:t>
                        </m:r>
                      </m:e>
                    </m:d>
                    <m:r>
                      <a:rPr lang="pl-PL" sz="2400" b="0" i="1" smtClean="0">
                        <a:latin typeface="Cambria Math"/>
                      </a:rPr>
                      <m:t>; </m:t>
                    </m:r>
                  </m:oMath>
                </a14:m>
                <a:r>
                  <a:rPr lang="pl-PL" sz="2400" dirty="0" smtClean="0"/>
                  <a:t>środek okręgu leży na osi </a:t>
                </a:r>
                <a:r>
                  <a:rPr lang="pl-PL" sz="2400" i="1" dirty="0" smtClean="0"/>
                  <a:t>x.</a:t>
                </a:r>
                <a:endParaRPr lang="pl-PL" sz="2400" dirty="0"/>
              </a:p>
              <a:p>
                <a:pPr marL="0" indent="0">
                  <a:buNone/>
                </a:pPr>
                <a:endParaRPr lang="pl-PL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229600" cy="4525963"/>
              </a:xfrm>
              <a:blipFill rotWithShape="1">
                <a:blip r:embed="rId2"/>
                <a:stretch>
                  <a:fillRect l="-1111" r="-444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bg2">
                    <a:lumMod val="50000"/>
                  </a:schemeClr>
                </a:solidFill>
              </a:rPr>
              <a:t>2. </a:t>
            </a:r>
            <a:r>
              <a:rPr lang="pl-PL" dirty="0">
                <a:solidFill>
                  <a:schemeClr val="bg2">
                    <a:lumMod val="50000"/>
                  </a:schemeClr>
                </a:solidFill>
              </a:rPr>
              <a:t>przypadek szczególny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36912"/>
            <a:ext cx="25241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045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𝑐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pl-PL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𝑎𝑥</m:t>
                      </m:r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𝑏𝑦</m:t>
                      </m:r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pl-PL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pl-PL" sz="2400" dirty="0" smtClean="0"/>
                  <a:t>c. Współrzędne punktu </a:t>
                </a:r>
                <a:r>
                  <a:rPr lang="pl-PL" sz="2400" i="1" dirty="0" smtClean="0"/>
                  <a:t>O</a:t>
                </a:r>
                <a:r>
                  <a:rPr lang="pl-PL" sz="2400" dirty="0" smtClean="0"/>
                  <a:t> = (0, 0) spełniają równanie takiego okręgu; okrąg przechodzi przez początek układu współrzędnych.</a:t>
                </a:r>
                <a:endParaRPr lang="pl-PL" sz="2400" dirty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accent1"/>
                </a:solidFill>
              </a:rPr>
              <a:t>3. </a:t>
            </a:r>
            <a:r>
              <a:rPr lang="pl-PL" dirty="0" smtClean="0">
                <a:solidFill>
                  <a:schemeClr val="accent1"/>
                </a:solidFill>
              </a:rPr>
              <a:t>przypadek szczególny</a:t>
            </a:r>
            <a:endParaRPr lang="pl-PL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488" y="2420888"/>
            <a:ext cx="187642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692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𝑎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𝑏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pl-PL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pl-PL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𝑐</m:t>
                      </m:r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pl-PL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l-PL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pl-PL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𝑟</m:t>
                          </m:r>
                          <m:r>
                            <a:rPr lang="pl-PL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</m:t>
                          </m:r>
                          <m:rad>
                            <m:radPr>
                              <m:degHide m:val="on"/>
                              <m:ctrlPr>
                                <a:rPr lang="pl-P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pl-P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pl-PL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e>
                          </m:rad>
                        </m:e>
                      </m:d>
                    </m:oMath>
                  </m:oMathPara>
                </a14:m>
                <a:endParaRPr lang="pl-PL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:endParaRPr lang="pl-PL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pl-PL" sz="2400" dirty="0" smtClean="0"/>
              </a:p>
              <a:p>
                <a:pPr marL="0" indent="0">
                  <a:buNone/>
                </a:pPr>
                <a:r>
                  <a:rPr lang="pl-PL" sz="2400" dirty="0" smtClean="0"/>
                  <a:t>d. Ponieważ </a:t>
                </a:r>
                <a14:m>
                  <m:oMath xmlns:m="http://schemas.openxmlformats.org/officeDocument/2006/math">
                    <m:r>
                      <a:rPr lang="pl-PL" sz="240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pl-PL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pl-PL" sz="2400" b="0" i="1" smtClean="0">
                        <a:latin typeface="Cambria Math"/>
                        <a:ea typeface="Cambria Math"/>
                      </a:rPr>
                      <m:t>𝛽</m:t>
                    </m:r>
                    <m:r>
                      <a:rPr lang="pl-PL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pl-PL" sz="2400" b="0" i="1" smtClean="0">
                        <a:latin typeface="Cambria Math"/>
                        <a:ea typeface="Cambria Math"/>
                      </a:rPr>
                      <m:t>0</m:t>
                    </m:r>
                    <m:r>
                      <a:rPr lang="pl-PL" sz="2400" b="0" i="1" smtClean="0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pl-PL" sz="2400" dirty="0" smtClean="0">
                    <a:solidFill>
                      <a:schemeClr val="tx1"/>
                    </a:solidFill>
                  </a:rPr>
                  <a:t> więc </a:t>
                </a:r>
                <a14:m>
                  <m:oMath xmlns:m="http://schemas.openxmlformats.org/officeDocument/2006/math">
                    <m:r>
                      <a:rPr lang="pl-PL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𝐶</m:t>
                    </m:r>
                    <m:r>
                      <a:rPr lang="pl-PL" sz="24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pl-PL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pl-PL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pl-PL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pl-PL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pl-PL" sz="2400" dirty="0" smtClean="0">
                    <a:solidFill>
                      <a:schemeClr val="tx1"/>
                    </a:solidFill>
                  </a:rPr>
                  <a:t>; środek okręgu pokrywa się z początkiem układu współrzędnych.</a:t>
                </a:r>
                <a:endParaRPr lang="pl-PL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chemeClr val="accent1"/>
                </a:solidFill>
              </a:rPr>
              <a:t>4. </a:t>
            </a:r>
            <a:r>
              <a:rPr lang="pl-PL" dirty="0">
                <a:solidFill>
                  <a:schemeClr val="accent1"/>
                </a:solidFill>
              </a:rPr>
              <a:t>przypadek szczególny</a:t>
            </a:r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861" y="2996952"/>
            <a:ext cx="20478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638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280</TotalTime>
  <Words>1231</Words>
  <Application>Microsoft Office PowerPoint</Application>
  <PresentationFormat>Pokaz na ekranie (4:3)</PresentationFormat>
  <Paragraphs>134</Paragraphs>
  <Slides>19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20" baseType="lpstr">
      <vt:lpstr>Hol</vt:lpstr>
      <vt:lpstr>Wyznaczanie równania okręgu z różnych warunków</vt:lpstr>
      <vt:lpstr>Prezentacja programu PowerPoint</vt:lpstr>
      <vt:lpstr>Prezentacja programu PowerPoint</vt:lpstr>
      <vt:lpstr>Prezentacja programu PowerPoint</vt:lpstr>
      <vt:lpstr>Przykład</vt:lpstr>
      <vt:lpstr>1. przypadek szczególny</vt:lpstr>
      <vt:lpstr>2. przypadek szczególny</vt:lpstr>
      <vt:lpstr>3. przypadek szczególny</vt:lpstr>
      <vt:lpstr>4. przypadek szczególny</vt:lpstr>
      <vt:lpstr>5. przypadek szczególny</vt:lpstr>
      <vt:lpstr>6. przypadek szczególny</vt:lpstr>
      <vt:lpstr>Prezentacja programu PowerPoint</vt:lpstr>
      <vt:lpstr>1. przypadek</vt:lpstr>
      <vt:lpstr>2. przypadek</vt:lpstr>
      <vt:lpstr>3. przypadek</vt:lpstr>
      <vt:lpstr>4. przypadek</vt:lpstr>
      <vt:lpstr>5. przypadek</vt:lpstr>
      <vt:lpstr>6. przypadek</vt:lpstr>
      <vt:lpstr>Przykład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Wyznaczanie równania okręgu</dc:title>
  <dc:creator>Janusz</dc:creator>
  <cp:lastModifiedBy>Janusz</cp:lastModifiedBy>
  <cp:revision>41</cp:revision>
  <dcterms:created xsi:type="dcterms:W3CDTF">2015-04-19T06:15:55Z</dcterms:created>
  <dcterms:modified xsi:type="dcterms:W3CDTF">2015-04-19T13:39:56Z</dcterms:modified>
</cp:coreProperties>
</file>